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erriweath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5d69569e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5d69569e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44613f8e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44613f8e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5d69569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5d69569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5d69569e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5d69569e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5d69569e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5d69569e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5d69569e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5d69569e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5d69569e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5d69569e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5d69569e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5d69569e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44613f8e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44613f8e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5cb7b273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5cb7b273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44613f8e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44613f8e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5cb7b27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5cb7b27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5cb7b273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5cb7b27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5cb7b273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5cb7b273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Repeatability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3d Bone modelling disadvantages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5cb7b273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5cb7b273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5cb7b273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5cb7b273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Computer-assisted navigation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also been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improve the accuracy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insertion of bone anchors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glenoid rim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repair of anterior labral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tears.87,88 The anchor has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inserted on the glenoid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rim at just the right angle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achieve maximal bone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and increase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pullout force.87 Improper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predisposes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of the reconstruction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possibly damage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articular cartilage.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Computer-assisted navigation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offers a multiplanar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throughout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procedure, resulting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accurate placement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bone anchors.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5cb7b273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5cb7b273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5cb7b273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5cb7b273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5cb7b273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5cb7b273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4613f8e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4613f8e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5a9f126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5a9f126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5d69569ef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5d69569ef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d69569e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d69569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5d69569ef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5d69569ef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5d69569e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5d69569e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44613f8e5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44613f8e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5b7605a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5b7605a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5d69569e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5d69569e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s://www.cfaortho.com/patient-services/imaging/fluoroscopic-injection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25.jp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aaos.org/articlelink/?id=6406" TargetMode="External"/><Relationship Id="rId4" Type="http://schemas.openxmlformats.org/officeDocument/2006/relationships/hyperlink" Target="https://www.aaos.org/cc_files/aaosorg/research/stats/commonprocedurestreatments-march2014.pdf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Image Guided Surgery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316575" y="2820025"/>
            <a:ext cx="5757900" cy="6273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1 : </a:t>
            </a: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Orthopaedic Surgery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450" y="4208303"/>
            <a:ext cx="1917175" cy="7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Major procedures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- Osteotomy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5114" l="0" r="0" t="0"/>
          <a:stretch/>
        </p:blipFill>
        <p:spPr>
          <a:xfrm>
            <a:off x="481750" y="141700"/>
            <a:ext cx="2738650" cy="46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575" y="1601123"/>
            <a:ext cx="3618025" cy="21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Available IGS solutions (Commercial</a:t>
            </a:r>
            <a:r>
              <a:rPr lang="en"/>
              <a:t>)</a:t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11700" y="14241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Computed Tomography (CT) scanners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Ultrasound Systems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Magnetic Resonance Imaging (MRI)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X-ray Fluoroscopy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Positron Emission Tomography (PET)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Single Photon Emission Computed Tomography (SPECT)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Computed Tomography (CT) scanners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750" y="1183073"/>
            <a:ext cx="4045150" cy="1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3362600" y="2907675"/>
            <a:ext cx="3276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Texas Orthopedics, Sports and Rehabilitation Centre</a:t>
            </a:r>
            <a:endParaRPr sz="800"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750" y="3189675"/>
            <a:ext cx="2100750" cy="1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3362600" y="4538325"/>
            <a:ext cx="30687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X-ray orthopedic medical CAT scan of painful knee meniscus injury leg in traumatology hospital clinic</a:t>
            </a:r>
            <a:endParaRPr sz="80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75" y="1183075"/>
            <a:ext cx="2560227" cy="336812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311700" y="4495100"/>
            <a:ext cx="24552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https://orthocentre.co.nz/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Ultrasound Systems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75" y="1017800"/>
            <a:ext cx="4200750" cy="17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650" y="2889725"/>
            <a:ext cx="2895398" cy="182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6400" y="866925"/>
            <a:ext cx="1643351" cy="29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Magnetic Resonance Imaging (MRI)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75" y="1230700"/>
            <a:ext cx="4662600" cy="31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475" y="1377650"/>
            <a:ext cx="3111550" cy="224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5402825" y="3546425"/>
            <a:ext cx="2714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Siemens Biograph mMR hybrid system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414950" y="4287250"/>
            <a:ext cx="36135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Siemens Skyra 3T MRI Scanner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X-ray Fluoroscopy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50" y="1161550"/>
            <a:ext cx="4524300" cy="3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050" y="1161550"/>
            <a:ext cx="2463200" cy="24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5705900" y="3578825"/>
            <a:ext cx="2705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https://www.cfaortho.com/patient-services/imaging/fluoroscopic-injections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501375" y="4495175"/>
            <a:ext cx="29823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Siemens' Cios mobile C-arm system.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Positron Emission Tomography (PET)</a:t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850" y="1109725"/>
            <a:ext cx="3790426" cy="26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75" y="1100175"/>
            <a:ext cx="3615611" cy="33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267975" y="4400075"/>
            <a:ext cx="4901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Tanaka, Kae &amp; Harada, Hiroyuki &amp; Kayamori, Kou &amp; Omura, Ken. (2015). Chronic Sclerosing Sialadenitis of the Submandibular Gland as the Initial Symptom of IgG4-Related Disease: A Case Report. The Tohoku journal of experimental medicine. 236. 193-8. 10.1620/tjem.236.193. 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4668050" y="3682550"/>
            <a:ext cx="25329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Positron Emission Tomography Facility, The Iowa Institute for Biomedical Imaging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erriweather"/>
                <a:ea typeface="Merriweather"/>
                <a:cs typeface="Merriweather"/>
                <a:sym typeface="Merriweather"/>
              </a:rPr>
              <a:t>Single Photon Emission Computed Tomography (SPECT)</a:t>
            </a:r>
            <a:endParaRPr sz="2200"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4275"/>
            <a:ext cx="4766350" cy="34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250" y="1291200"/>
            <a:ext cx="3372925" cy="23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/>
        </p:nvSpPr>
        <p:spPr>
          <a:xfrm>
            <a:off x="5230463" y="3604775"/>
            <a:ext cx="337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Siemens Symbia Intevo Bold SPECT/CT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11775" y="4535175"/>
            <a:ext cx="47664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Shimokawa, Hiroaki &amp; Ito, Kenta &amp; Fukumoto, Yoshihiro &amp; Yasuda, Satoshi. (2008). Extracorporeal cardiac shock wave therapy for ischemic heart disease. Shock Waves. 17. 449-455. 10.1007/s00193-008-0122-5. 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Available IGS Solutions (Research) </a:t>
            </a:r>
            <a:endParaRPr sz="1800"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375975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Evolved around two decades ago.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(CAOS) module :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real-time feedback through a virtual scene of the situs presented on a display device, employment of surgical robots.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Components Involved: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 therapeutic object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[(TO), target of the treatment]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 virtual object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[(VO), virtual representation in the planning and navigation computer]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Navigator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[links both objects]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311700" y="748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There are 3 methods of navigation used to carry out the surgery</a:t>
            </a:r>
            <a:endParaRPr sz="14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1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CT-Based:</a:t>
            </a:r>
            <a:r>
              <a:rPr lang="en" sz="1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utilizes CT imaging to construct a 3-D* model of the patient's anatomy to guide  the surgeon</a:t>
            </a:r>
            <a:endParaRPr sz="14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50" y="1048750"/>
            <a:ext cx="7670024" cy="377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Hello, World!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27" y="3108684"/>
            <a:ext cx="1364701" cy="13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2043125" y="3110875"/>
            <a:ext cx="1914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Vindhya Singh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erriweather"/>
                <a:ea typeface="Merriweather"/>
                <a:cs typeface="Merriweather"/>
                <a:sym typeface="Merriweather"/>
              </a:rPr>
              <a:t>M.Sc Informatics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25" y="1284625"/>
            <a:ext cx="1364699" cy="13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2043125" y="1284634"/>
            <a:ext cx="1914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Wasiq Rumaney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erriweather"/>
                <a:ea typeface="Merriweather"/>
                <a:cs typeface="Merriweather"/>
                <a:sym typeface="Merriweather"/>
              </a:rPr>
              <a:t>M.Sc Informatics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5">
            <a:alphaModFix/>
          </a:blip>
          <a:srcRect b="18765" l="0" r="0" t="0"/>
          <a:stretch/>
        </p:blipFill>
        <p:spPr>
          <a:xfrm>
            <a:off x="4402075" y="1284637"/>
            <a:ext cx="1364700" cy="13646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5989450" y="1284634"/>
            <a:ext cx="2103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Diana David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erriweather"/>
                <a:ea typeface="Merriweather"/>
                <a:cs typeface="Merriweather"/>
                <a:sym typeface="Merriweather"/>
              </a:rPr>
              <a:t>M.Sc Biomedical Computing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2075" y="3063725"/>
            <a:ext cx="1364700" cy="13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5989450" y="3110884"/>
            <a:ext cx="2103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Md Rakibul Alam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erriweather"/>
                <a:ea typeface="Merriweather"/>
                <a:cs typeface="Merriweather"/>
                <a:sym typeface="Merriweather"/>
              </a:rPr>
              <a:t>M.Sc Informatics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428625" y="410000"/>
            <a:ext cx="8403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Fluoroscopy-Based:</a:t>
            </a:r>
            <a:r>
              <a:rPr lang="en" sz="1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allows the surgeon to take multiple fluoroscopic images (at different angles) of the surgical site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75" y="1124975"/>
            <a:ext cx="5969276" cy="3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Imageless:</a:t>
            </a:r>
            <a:r>
              <a:rPr lang="en" sz="1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computer constructing a digitized anatomical model of the area of interest by using results of the patient’s orthopedic tests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50" y="1120150"/>
            <a:ext cx="4842950" cy="37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State-of-the-Art Research</a:t>
            </a:r>
            <a:endParaRPr sz="2400"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00" y="1252450"/>
            <a:ext cx="7324374" cy="26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175" y="650325"/>
            <a:ext cx="6107899" cy="2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50" y="533400"/>
            <a:ext cx="6449001" cy="37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0" y="368000"/>
            <a:ext cx="6651276" cy="36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2848650" y="1021475"/>
            <a:ext cx="971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erriweather"/>
                <a:ea typeface="Merriweather"/>
                <a:cs typeface="Merriweather"/>
                <a:sym typeface="Merriweather"/>
              </a:rPr>
              <a:t>Infrared Markers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507350" y="1387225"/>
            <a:ext cx="1593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erriweather"/>
                <a:ea typeface="Merriweather"/>
                <a:cs typeface="Merriweather"/>
                <a:sym typeface="Merriweather"/>
              </a:rPr>
              <a:t>Preoperative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erriweather"/>
                <a:ea typeface="Merriweather"/>
                <a:cs typeface="Merriweather"/>
                <a:sym typeface="Merriweather"/>
              </a:rPr>
              <a:t>planning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354950" y="2666875"/>
            <a:ext cx="2086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erriweather"/>
                <a:ea typeface="Merriweather"/>
                <a:cs typeface="Merriweather"/>
                <a:sym typeface="Merriweather"/>
              </a:rPr>
              <a:t>Near-real-time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erriweather"/>
                <a:ea typeface="Merriweather"/>
                <a:cs typeface="Merriweather"/>
                <a:sym typeface="Merriweather"/>
              </a:rPr>
              <a:t>analysis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1948688" y="501400"/>
            <a:ext cx="299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erriweather"/>
                <a:ea typeface="Merriweather"/>
                <a:cs typeface="Merriweather"/>
                <a:sym typeface="Merriweather"/>
              </a:rPr>
              <a:t>Optotrack camera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2004875" y="1053275"/>
            <a:ext cx="914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erriweather"/>
                <a:ea typeface="Merriweather"/>
                <a:cs typeface="Merriweather"/>
                <a:sym typeface="Merriweather"/>
              </a:rPr>
              <a:t>Tracking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erriweather"/>
                <a:ea typeface="Merriweather"/>
                <a:cs typeface="Merriweather"/>
                <a:sym typeface="Merriweather"/>
              </a:rPr>
              <a:t>referencing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Problem Areas</a:t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Operating in Real-time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Superficial infection at the sites of probes insertion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Potential increased surgical time required to perform the procedure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Medical costs to the patient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Each of the navigation methods has a shortcoming: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CT-based navigation systems increase radiation exposure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Fluoroscopy-based navigation increases the duration of the procedure as the surgeon needs to pause and take images of proper templates 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Imageless navigation relies heavily upon the skill of the surgeon to input data from test results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Future Research Areas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To test the protocol for computer-assisted osteotomy with online biomechanical guidance and to study the reliability of the results when using the BGS.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To improve the accuracy and better real time and postoperative imaging 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Improving the accuracy of prosthetic implantation and at furthering efforts at minimizing the surgical exposure in TKR.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Hybrid CAOS systems are under development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New generations of mobile-imaging system.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Summary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Image Guided Surgery plays a pivotal role in Orthopaedics.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The history of IGS in Orthopaedic Surgery is fairly new.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Improves the accuracy and precision of various Orthopaedic Surgeries.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However, the long term operative outcomes have still not been analysed.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Room for improvement remains in the functionalities and aligning the innovation with the real world in real time.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50" y="456775"/>
            <a:ext cx="4143204" cy="31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2309350" y="3812025"/>
            <a:ext cx="5709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Any Questions?</a:t>
            </a:r>
            <a:endParaRPr sz="3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What we are gonna talk about...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Orthopaedics Domain: Facts and Figures, S</a:t>
            </a: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tatistics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Major tasks of an Orthopaedic Surgeon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Major procedures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Available IGS solutions (Commercial)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Available IGS Solutions (Research) 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State-of-the-Art Research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Areas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Research Areas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Orthopaedics Domain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2D2F2F"/>
                </a:solidFill>
                <a:latin typeface="Merriweather"/>
                <a:ea typeface="Merriweather"/>
                <a:cs typeface="Merriweather"/>
                <a:sym typeface="Merriweather"/>
              </a:rPr>
              <a:t>A medical specialty that focuses on the </a:t>
            </a:r>
            <a:endParaRPr>
              <a:solidFill>
                <a:srgbClr val="2D2F2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D2F2F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2D2F2F"/>
                </a:solidFill>
                <a:latin typeface="Merriweather"/>
                <a:ea typeface="Merriweather"/>
                <a:cs typeface="Merriweather"/>
                <a:sym typeface="Merriweather"/>
              </a:rPr>
              <a:t>diagnosis</a:t>
            </a:r>
            <a:endParaRPr sz="1400">
              <a:solidFill>
                <a:srgbClr val="2D2F2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D2F2F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2D2F2F"/>
                </a:solidFill>
                <a:latin typeface="Merriweather"/>
                <a:ea typeface="Merriweather"/>
                <a:cs typeface="Merriweather"/>
                <a:sym typeface="Merriweather"/>
              </a:rPr>
              <a:t>correction </a:t>
            </a:r>
            <a:endParaRPr sz="1400">
              <a:solidFill>
                <a:srgbClr val="2D2F2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D2F2F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2D2F2F"/>
                </a:solidFill>
                <a:latin typeface="Merriweather"/>
                <a:ea typeface="Merriweather"/>
                <a:cs typeface="Merriweather"/>
                <a:sym typeface="Merriweather"/>
              </a:rPr>
              <a:t>prevention</a:t>
            </a:r>
            <a:endParaRPr sz="1400">
              <a:solidFill>
                <a:srgbClr val="2D2F2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D2F2F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2D2F2F"/>
                </a:solidFill>
                <a:latin typeface="Merriweather"/>
                <a:ea typeface="Merriweather"/>
                <a:cs typeface="Merriweather"/>
                <a:sym typeface="Merriweather"/>
              </a:rPr>
              <a:t>treatment </a:t>
            </a:r>
            <a:endParaRPr sz="1400">
              <a:solidFill>
                <a:srgbClr val="2D2F2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D2F2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D2F2F"/>
                </a:solidFill>
                <a:latin typeface="Merriweather"/>
                <a:ea typeface="Merriweather"/>
                <a:cs typeface="Merriweather"/>
                <a:sym typeface="Merriweather"/>
              </a:rPr>
              <a:t>….of</a:t>
            </a:r>
            <a:endParaRPr sz="1400">
              <a:solidFill>
                <a:srgbClr val="2D2F2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D2F2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2F2F"/>
                </a:solidFill>
                <a:latin typeface="Merriweather"/>
                <a:ea typeface="Merriweather"/>
                <a:cs typeface="Merriweather"/>
                <a:sym typeface="Merriweather"/>
              </a:rPr>
              <a:t>Musculoskeletal System</a:t>
            </a:r>
            <a:endParaRPr>
              <a:solidFill>
                <a:srgbClr val="2D2F2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D2F2F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2D2F2F"/>
                </a:solidFill>
                <a:latin typeface="Merriweather"/>
                <a:ea typeface="Merriweather"/>
                <a:cs typeface="Merriweather"/>
                <a:sym typeface="Merriweather"/>
              </a:rPr>
              <a:t>bones, joints, muscles, ligaments, tendons, nerves and skin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14624"/>
          <a:stretch/>
        </p:blipFill>
        <p:spPr>
          <a:xfrm>
            <a:off x="5580800" y="747825"/>
            <a:ext cx="2502475" cy="2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Orthopaedics: Quick facts and figures*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Average age of practising orthopaedists: 55.24 years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Most frequently cited areas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Sports medicine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Total joints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Hands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Orthopaedists perform average of 30 procedures per month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41150" y="3903750"/>
            <a:ext cx="59253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333333"/>
                </a:solidFill>
                <a:highlight>
                  <a:srgbClr val="FEFEFE"/>
                </a:highlight>
              </a:rPr>
              <a:t>*</a:t>
            </a:r>
            <a:r>
              <a:rPr i="1" lang="en" sz="700">
                <a:solidFill>
                  <a:srgbClr val="333333"/>
                </a:solidFill>
                <a:highlight>
                  <a:srgbClr val="FEFEFE"/>
                </a:highlight>
              </a:rPr>
              <a:t>https://www.aaos.org/uploadedFiles/PreProduction/Research/Research_Tools/orthocensus/2016%20Census%20Final%20-%20Public%20Quick%20Facts.pdf</a:t>
            </a:r>
            <a:r>
              <a:rPr i="1" lang="en" sz="700">
                <a:solidFill>
                  <a:srgbClr val="333333"/>
                </a:solidFill>
                <a:highlight>
                  <a:srgbClr val="FEFEFE"/>
                </a:highlight>
              </a:rPr>
              <a:t>. Accessed 08 Nov 2018.</a:t>
            </a:r>
            <a:endParaRPr i="1" sz="7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333333"/>
              </a:solidFill>
              <a:highlight>
                <a:srgbClr val="FEFEFE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Orthopaedics: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Interesting Statistics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130300" y="3903750"/>
            <a:ext cx="60573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i="1" lang="en" sz="700">
                <a:solidFill>
                  <a:srgbClr val="333333"/>
                </a:solidFill>
                <a:highlight>
                  <a:srgbClr val="FEFEFE"/>
                </a:highlight>
              </a:rPr>
              <a:t>Department of Research &amp; Scientific Affairs, American Academy of Orthopaedic Surgeons. Physician Visits for Musculoskeletal Symptoms and Complaints. </a:t>
            </a:r>
            <a:r>
              <a:rPr i="1" lang="en" sz="700" u="sng">
                <a:solidFill>
                  <a:srgbClr val="337AB7"/>
                </a:solidFill>
                <a:highlight>
                  <a:srgbClr val="FEFEFE"/>
                </a:highlight>
                <a:hlinkClick r:id="rId3"/>
              </a:rPr>
              <a:t>http://www.aaos.org/research/stats/patientstats.asp </a:t>
            </a:r>
            <a:r>
              <a:rPr i="1" lang="en" sz="700">
                <a:solidFill>
                  <a:srgbClr val="333333"/>
                </a:solidFill>
                <a:highlight>
                  <a:srgbClr val="FEFEFE"/>
                </a:highlight>
              </a:rPr>
              <a:t>. Updated November 2013. Accessed 08 Nov 2018.</a:t>
            </a:r>
            <a:endParaRPr i="1" sz="7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00"/>
              <a:buAutoNum type="arabicPeriod"/>
            </a:pPr>
            <a:r>
              <a:rPr i="1" lang="en" sz="700">
                <a:solidFill>
                  <a:srgbClr val="333333"/>
                </a:solidFill>
                <a:highlight>
                  <a:srgbClr val="FEFEFE"/>
                </a:highlight>
              </a:rPr>
              <a:t>Department of Research &amp; Scientific Affairs, American Academy of Orthopaedic Surgeons. Annual Incidence of Common Musculoskeletal Procedures and Treatment. </a:t>
            </a:r>
            <a:r>
              <a:rPr i="1" lang="en" sz="700" u="sng">
                <a:solidFill>
                  <a:srgbClr val="337AB7"/>
                </a:solidFill>
                <a:highlight>
                  <a:srgbClr val="FEFEFE"/>
                </a:highlight>
                <a:hlinkClick r:id="rId4"/>
              </a:rPr>
              <a:t>http://www.aaos.org/research/stats/CommonProceduresTreatments-March2014.pdf </a:t>
            </a:r>
            <a:r>
              <a:rPr i="1" lang="en" sz="700">
                <a:solidFill>
                  <a:srgbClr val="333333"/>
                </a:solidFill>
                <a:highlight>
                  <a:srgbClr val="FEFEFE"/>
                </a:highlight>
              </a:rPr>
              <a:t>. Published March 2014. Accessed 08 Nov 2018.</a:t>
            </a:r>
            <a:endParaRPr i="1" sz="700">
              <a:solidFill>
                <a:srgbClr val="333333"/>
              </a:solidFill>
              <a:highlight>
                <a:srgbClr val="FEFEFE"/>
              </a:highlight>
            </a:endParaRPr>
          </a:p>
        </p:txBody>
      </p:sp>
      <p:pic>
        <p:nvPicPr>
          <p:cNvPr id="127" name="Google Shape;127;p18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125" y="1074200"/>
            <a:ext cx="4484876" cy="27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1000" y="1143680"/>
            <a:ext cx="3985550" cy="246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Major tasks of an Orthopaedic surgeon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-11125" y="1742275"/>
            <a:ext cx="24426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Arthrography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Blood tests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CT scan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Discography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Doppler ultrasound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Flexibility tests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Muscle tests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MRI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X-rays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Palpation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Venography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5" name="Google Shape;135;p19"/>
          <p:cNvSpPr txBox="1"/>
          <p:nvPr/>
        </p:nvSpPr>
        <p:spPr>
          <a:xfrm>
            <a:off x="2442600" y="1970025"/>
            <a:ext cx="26634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Medication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supplements to strengthen joints or minimize pain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Exercise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Casting and splinting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Surgery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917650" y="1970025"/>
            <a:ext cx="2442600" cy="23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Exercise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Physical therapy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to restore movement, strength and function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-11125" y="1073263"/>
            <a:ext cx="2559300" cy="669000"/>
          </a:xfrm>
          <a:prstGeom prst="homePlate">
            <a:avLst>
              <a:gd fmla="val 50000" name="adj"/>
            </a:avLst>
          </a:prstGeom>
          <a:solidFill>
            <a:srgbClr val="AC1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DIAGNOSIS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2323425" y="1073263"/>
            <a:ext cx="2871300" cy="669000"/>
          </a:xfrm>
          <a:prstGeom prst="chevron">
            <a:avLst>
              <a:gd fmla="val 50000" name="adj"/>
            </a:avLst>
          </a:prstGeom>
          <a:solidFill>
            <a:srgbClr val="AC1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TREATMENT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4995250" y="1073263"/>
            <a:ext cx="2442600" cy="669000"/>
          </a:xfrm>
          <a:prstGeom prst="chevron">
            <a:avLst>
              <a:gd fmla="val 50000" name="adj"/>
            </a:avLst>
          </a:prstGeom>
          <a:solidFill>
            <a:srgbClr val="B612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REHABILITATION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7229725" y="1073263"/>
            <a:ext cx="1925400" cy="669000"/>
          </a:xfrm>
          <a:prstGeom prst="chevron">
            <a:avLst>
              <a:gd fmla="val 50000" name="adj"/>
            </a:avLst>
          </a:prstGeom>
          <a:solidFill>
            <a:srgbClr val="C413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PREVENTION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7053575" y="1970025"/>
            <a:ext cx="20349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Exercise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Balanced diet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Healthful weight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Major procedures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5242975" y="1209000"/>
            <a:ext cx="3645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Arthroscopy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Spine fusion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Joint replacement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Fusion of bones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Debridement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00" y="152275"/>
            <a:ext cx="4647900" cy="47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Major procedures - bone fracture repair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25" y="1096726"/>
            <a:ext cx="7467274" cy="37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